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60" r:id="rId4"/>
    <p:sldId id="280" r:id="rId5"/>
    <p:sldId id="261" r:id="rId6"/>
    <p:sldId id="294" r:id="rId7"/>
    <p:sldId id="295" r:id="rId8"/>
    <p:sldId id="293" r:id="rId9"/>
    <p:sldId id="292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631C"/>
    <a:srgbClr val="DD5D2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538" autoAdjust="0"/>
    <p:restoredTop sz="94660"/>
  </p:normalViewPr>
  <p:slideViewPr>
    <p:cSldViewPr>
      <p:cViewPr varScale="1">
        <p:scale>
          <a:sx n="97" d="100"/>
          <a:sy n="97" d="100"/>
        </p:scale>
        <p:origin x="-114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770564D-6433-407A-B13D-2077855DEF62}" type="datetimeFigureOut">
              <a:rPr lang="en-US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4CF56C2-49AF-417C-AC18-811DBA7FCD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ＭＳ Ｐゴシック" pitchFamily="-72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16C585F-0110-407B-9027-A091106657FD}" type="slidenum">
              <a:rPr lang="en-US">
                <a:ea typeface="ＭＳ Ｐゴシック" pitchFamily="-72" charset="-128"/>
                <a:cs typeface="ＭＳ Ｐゴシック" pitchFamily="-72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D2AD999-1F91-44E1-B019-D8416072A44D}" type="slidenum">
              <a:rPr lang="en-US">
                <a:ea typeface="ＭＳ Ｐゴシック" pitchFamily="-72" charset="-128"/>
                <a:cs typeface="ＭＳ Ｐゴシック" pitchFamily="-72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/>
              <a:t>In the interest of maintaining continuity, we’ve built the agenda around this framework so that we have to ability to touch all quadrants in our conversations. </a:t>
            </a: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05655A0-F3F9-4A92-976B-B75E224F6F85}" type="slidenum">
              <a:rPr lang="en-US">
                <a:ea typeface="ＭＳ Ｐゴシック" pitchFamily="-72" charset="-128"/>
                <a:cs typeface="ＭＳ Ｐゴシック" pitchFamily="-72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err="1"/>
              <a:t>Weebly</a:t>
            </a:r>
            <a:r>
              <a:rPr lang="en-US" dirty="0"/>
              <a:t> website: has been updated with a lot of information about the data collaborative, Data 2.0 Workshops, etc</a:t>
            </a:r>
          </a:p>
          <a:p>
            <a:r>
              <a:rPr lang="en-US" dirty="0"/>
              <a:t>In the interest of openness, many of you should have received an invitation to edit the </a:t>
            </a:r>
            <a:r>
              <a:rPr lang="en-US" dirty="0" err="1"/>
              <a:t>weebly</a:t>
            </a:r>
            <a:r>
              <a:rPr lang="en-US" dirty="0"/>
              <a:t> website created for the data collaborative. Please check out the website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0A8895B-3BF3-4AEC-B535-F7CBAAD46147}" type="slidenum">
              <a:rPr lang="en-US">
                <a:ea typeface="ＭＳ Ｐゴシック" pitchFamily="-72" charset="-128"/>
                <a:cs typeface="ＭＳ Ｐゴシック" pitchFamily="-72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Allison &amp; Tim presented reports to municipalities &amp; county board of commissioners on the Quality of Life Indicators that have come up most often, which are available on the </a:t>
            </a:r>
            <a:r>
              <a:rPr lang="en-US" dirty="0" err="1"/>
              <a:t>weebly</a:t>
            </a:r>
            <a:r>
              <a:rPr lang="en-US" dirty="0"/>
              <a:t> website</a:t>
            </a:r>
          </a:p>
          <a:p>
            <a:r>
              <a:rPr lang="en-US" dirty="0"/>
              <a:t>Another item which has come up in meetings with the Sarasota County GIS folks is the question of whether or not some of the indicators of well-being need a bit more explanation for the average user of the site. Perhaps someone who is considered an “expert” on that indicator could write something which could be hyperlinked on the platform.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z="3600" dirty="0"/>
              <a:t>-Lisa </a:t>
            </a:r>
            <a:r>
              <a:rPr lang="en-US" sz="3600" dirty="0" err="1"/>
              <a:t>Nisenson’s</a:t>
            </a:r>
            <a:r>
              <a:rPr lang="en-US" sz="3600" dirty="0"/>
              <a:t> article in This Week in Sarasota: opening up the data mine (which is what we are trying to do with the platform)</a:t>
            </a:r>
          </a:p>
          <a:p>
            <a:r>
              <a:rPr lang="en-US" sz="3600" dirty="0"/>
              <a:t>-Generating examples of people using and reflecting on data resources: Lou Murray &amp; Learning Data/Bethlehem Baptist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Want this meeting to be convenient for most people.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799BA81-7738-4445-B470-49A279E566C0}" type="slidenum">
              <a:rPr lang="en-US">
                <a:ea typeface="ＭＳ Ｐゴシック" pitchFamily="-72" charset="-128"/>
                <a:cs typeface="ＭＳ Ｐゴシック" pitchFamily="-72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5C439-BE7F-4A4F-92D2-4531FC00D7B7}" type="datetimeFigureOut">
              <a:rPr lang="en-US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D9B28-261C-4EE7-B9E1-9A2193279A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DEA9E-2CD3-42D0-B700-77E5EAB91424}" type="datetimeFigureOut">
              <a:rPr lang="en-US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676E7-FDE5-4982-9BA9-D1DBAB4EB5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99A65-80C0-45F2-A1DE-5E3125799FEC}" type="datetimeFigureOut">
              <a:rPr lang="en-US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736A0-50E4-4A98-B167-F126E52C57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A4E28-A562-4FF4-8090-53CC28939653}" type="datetimeFigureOut">
              <a:rPr lang="en-US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96020-FB9A-46FF-A4B6-973D7B84CC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79C03-18EF-48CB-953F-111D613278B5}" type="datetimeFigureOut">
              <a:rPr lang="en-US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93A9E-14CF-415D-B17F-AF7BE725F0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E2A38E-B7C1-44CD-AB3F-37D256D9B43C}" type="datetimeFigureOut">
              <a:rPr lang="en-US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9B536-354E-4B3D-8694-5E8F9D26BE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02E64-5B66-4072-824C-AA73CAAB1084}" type="datetimeFigureOut">
              <a:rPr lang="en-US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23F6D-07E2-47CB-8B6C-C1F42E1FA0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DDA45-B801-4931-87D6-13D30B911D8D}" type="datetimeFigureOut">
              <a:rPr lang="en-US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03396-2AEF-4D94-88E5-6446CF8FFD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0A117-5380-4CE8-A5D4-C36D7D833261}" type="datetimeFigureOut">
              <a:rPr lang="en-US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89634-F052-4BFE-A5C6-ED119016E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64AF3-D5BB-49E6-A83F-DF250FE79D82}" type="datetimeFigureOut">
              <a:rPr lang="en-US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23D2D-2B3D-499D-B9BA-D010EFA541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FF44F-1782-41FA-AE87-88E7263F1012}" type="datetimeFigureOut">
              <a:rPr lang="en-US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81EB1-EC9C-45D7-97F2-E401CABB49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AD0E980-E3F1-49AD-8248-1FA469FBB724}" type="datetimeFigureOut">
              <a:rPr lang="en-US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CC14B0C-ADFC-4DB6-A5C7-8E9BC3446E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72" charset="-128"/>
          <a:cs typeface="ＭＳ Ｐゴシック" pitchFamily="-72" charset="-128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-72" charset="0"/>
        <a:buChar char="•"/>
        <a:defRPr sz="3200" kern="1200">
          <a:solidFill>
            <a:schemeClr val="tx1"/>
          </a:solidFill>
          <a:latin typeface="+mn-lt"/>
          <a:ea typeface="ＭＳ Ｐゴシック" pitchFamily="-72" charset="-128"/>
          <a:cs typeface="ＭＳ Ｐゴシック" pitchFamily="-72" charset="-128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-72" charset="0"/>
        <a:buChar char="–"/>
        <a:defRPr sz="2800"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-72" charset="0"/>
        <a:buChar char="•"/>
        <a:defRPr sz="2400"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-72" charset="0"/>
        <a:buChar char="–"/>
        <a:defRPr sz="2000"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-72" charset="0"/>
        <a:buChar char="»"/>
        <a:defRPr sz="2000"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ubtitle 2"/>
          <p:cNvSpPr>
            <a:spLocks noGrp="1"/>
          </p:cNvSpPr>
          <p:nvPr>
            <p:ph type="subTitle" idx="1"/>
          </p:nvPr>
        </p:nvSpPr>
        <p:spPr>
          <a:xfrm>
            <a:off x="1828800" y="4114800"/>
            <a:ext cx="6400800" cy="1752600"/>
          </a:xfrm>
        </p:spPr>
        <p:txBody>
          <a:bodyPr/>
          <a:lstStyle/>
          <a:p>
            <a:pPr algn="r"/>
            <a:r>
              <a:rPr lang="en-US" smtClean="0">
                <a:solidFill>
                  <a:srgbClr val="E4631C"/>
                </a:solidFill>
              </a:rPr>
              <a:t>Monthly Meeting</a:t>
            </a:r>
          </a:p>
          <a:p>
            <a:pPr algn="r"/>
            <a:r>
              <a:rPr lang="en-US" smtClean="0">
                <a:solidFill>
                  <a:srgbClr val="E4631C"/>
                </a:solidFill>
              </a:rPr>
              <a:t>October 17, 2012</a:t>
            </a:r>
          </a:p>
        </p:txBody>
      </p:sp>
      <p:pic>
        <p:nvPicPr>
          <p:cNvPr id="14338" name="Picture 3"/>
          <p:cNvPicPr>
            <a:picLocks noChangeAspect="1" noChangeArrowheads="1"/>
          </p:cNvPicPr>
          <p:nvPr/>
        </p:nvPicPr>
        <p:blipFill>
          <a:blip r:embed="rId3" cstate="print"/>
          <a:srcRect l="51442" t="36111" r="13141" b="38248"/>
          <a:stretch>
            <a:fillRect/>
          </a:stretch>
        </p:blipFill>
        <p:spPr bwMode="auto">
          <a:xfrm>
            <a:off x="3581400" y="762000"/>
            <a:ext cx="49530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Announcements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3528" y="1988840"/>
            <a:ext cx="82706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</a:t>
            </a:r>
            <a:r>
              <a:rPr lang="en-US" sz="3600" dirty="0" smtClean="0"/>
              <a:t>GIS Day on November 14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: Does the Collaborative want to staff a table?</a:t>
            </a:r>
          </a:p>
          <a:p>
            <a:r>
              <a:rPr lang="en-US" sz="3600" dirty="0" smtClean="0"/>
              <a:t>-Other Announcements</a:t>
            </a:r>
            <a:endParaRPr lang="en-US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Agenda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Introductions</a:t>
            </a:r>
          </a:p>
          <a:p>
            <a:r>
              <a:rPr lang="en-US" dirty="0" smtClean="0"/>
              <a:t>Review/Approval of September meeting notes</a:t>
            </a:r>
          </a:p>
          <a:p>
            <a:r>
              <a:rPr lang="en-US" dirty="0" smtClean="0"/>
              <a:t>Platform &amp; Technologies</a:t>
            </a:r>
          </a:p>
          <a:p>
            <a:r>
              <a:rPr lang="en-US" dirty="0" smtClean="0"/>
              <a:t>Datasets &amp; Data Stewards</a:t>
            </a:r>
          </a:p>
          <a:p>
            <a:r>
              <a:rPr lang="en-US" dirty="0" smtClean="0"/>
              <a:t>Quality of Life Indicators</a:t>
            </a:r>
          </a:p>
          <a:p>
            <a:r>
              <a:rPr lang="en-US" dirty="0" smtClean="0"/>
              <a:t>Reflection for Decision-making</a:t>
            </a:r>
          </a:p>
          <a:p>
            <a:r>
              <a:rPr lang="en-US" dirty="0" smtClean="0"/>
              <a:t>Topics/format for future agendas</a:t>
            </a:r>
          </a:p>
          <a:p>
            <a:r>
              <a:rPr lang="en-US" dirty="0" smtClean="0"/>
              <a:t>Announcements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ctrTitle"/>
          </p:nvPr>
        </p:nvSpPr>
        <p:spPr>
          <a:xfrm>
            <a:off x="0" y="80963"/>
            <a:ext cx="9144000" cy="627062"/>
          </a:xfrm>
        </p:spPr>
        <p:txBody>
          <a:bodyPr/>
          <a:lstStyle/>
          <a:p>
            <a:r>
              <a:rPr lang="en-US" sz="3900" smtClean="0"/>
              <a:t>Developing a Community Data Collaborative</a:t>
            </a:r>
          </a:p>
        </p:txBody>
      </p:sp>
      <p:sp>
        <p:nvSpPr>
          <p:cNvPr id="5" name="Pie 4"/>
          <p:cNvSpPr/>
          <p:nvPr/>
        </p:nvSpPr>
        <p:spPr>
          <a:xfrm>
            <a:off x="2219325" y="1722438"/>
            <a:ext cx="4262438" cy="4306887"/>
          </a:xfrm>
          <a:prstGeom prst="pie">
            <a:avLst>
              <a:gd name="adj1" fmla="val 10764920"/>
              <a:gd name="adj2" fmla="val 16200000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Pie 5"/>
          <p:cNvSpPr/>
          <p:nvPr/>
        </p:nvSpPr>
        <p:spPr>
          <a:xfrm rot="16200000">
            <a:off x="2241550" y="1700213"/>
            <a:ext cx="4262437" cy="4306888"/>
          </a:xfrm>
          <a:prstGeom prst="pie">
            <a:avLst>
              <a:gd name="adj1" fmla="val 10764920"/>
              <a:gd name="adj2" fmla="val 16151452"/>
            </a:avLst>
          </a:prstGeom>
          <a:solidFill>
            <a:schemeClr val="tx2">
              <a:lumMod val="75000"/>
            </a:schemeClr>
          </a:solidFill>
          <a:ln>
            <a:solidFill>
              <a:srgbClr val="528FDA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Pie 6"/>
          <p:cNvSpPr/>
          <p:nvPr/>
        </p:nvSpPr>
        <p:spPr>
          <a:xfrm rot="5400000">
            <a:off x="2197100" y="1700213"/>
            <a:ext cx="4262437" cy="4306888"/>
          </a:xfrm>
          <a:prstGeom prst="pie">
            <a:avLst>
              <a:gd name="adj1" fmla="val 10764920"/>
              <a:gd name="adj2" fmla="val 16200000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Pie 7"/>
          <p:cNvSpPr/>
          <p:nvPr/>
        </p:nvSpPr>
        <p:spPr>
          <a:xfrm rot="10800000">
            <a:off x="2219325" y="1677988"/>
            <a:ext cx="4262438" cy="4306887"/>
          </a:xfrm>
          <a:prstGeom prst="pie">
            <a:avLst>
              <a:gd name="adj1" fmla="val 10906179"/>
              <a:gd name="adj2" fmla="val 16200000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16200000" flipH="1">
            <a:off x="1970882" y="1504156"/>
            <a:ext cx="2389188" cy="2359025"/>
          </a:xfrm>
          <a:prstGeom prst="line">
            <a:avLst/>
          </a:prstGeom>
          <a:ln w="50800"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0800000" flipV="1">
            <a:off x="4344988" y="1722438"/>
            <a:ext cx="2544762" cy="2155825"/>
          </a:xfrm>
          <a:prstGeom prst="line">
            <a:avLst/>
          </a:prstGeom>
          <a:ln w="50800"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4288" y="2174875"/>
            <a:ext cx="1751012" cy="641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In-person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Convenings</a:t>
            </a:r>
            <a:endParaRPr lang="en-US" dirty="0">
              <a:solidFill>
                <a:schemeClr val="tx2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19325" y="800100"/>
            <a:ext cx="1751013" cy="9159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Online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Gathering of Perspectives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985963" y="2820988"/>
            <a:ext cx="2359025" cy="1057275"/>
          </a:xfrm>
          <a:prstGeom prst="line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23863" y="3022600"/>
            <a:ext cx="1751012" cy="641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Data 2.0 Sessions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109663" y="2174875"/>
            <a:ext cx="1751012" cy="366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(Other)</a:t>
            </a:r>
          </a:p>
        </p:txBody>
      </p:sp>
      <p:cxnSp>
        <p:nvCxnSpPr>
          <p:cNvPr id="26" name="Straight Connector 25"/>
          <p:cNvCxnSpPr/>
          <p:nvPr/>
        </p:nvCxnSpPr>
        <p:spPr>
          <a:xfrm rot="16200000" flipH="1">
            <a:off x="2928937" y="2465388"/>
            <a:ext cx="2828925" cy="0"/>
          </a:xfrm>
          <a:prstGeom prst="line">
            <a:avLst/>
          </a:prstGeom>
          <a:ln w="50800">
            <a:solidFill>
              <a:schemeClr val="tx2">
                <a:lumMod val="75000"/>
              </a:schemeClr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0800000" flipV="1">
            <a:off x="4344988" y="3878263"/>
            <a:ext cx="2954337" cy="0"/>
          </a:xfrm>
          <a:prstGeom prst="line">
            <a:avLst/>
          </a:prstGeom>
          <a:ln w="50800">
            <a:solidFill>
              <a:schemeClr val="tx2">
                <a:lumMod val="75000"/>
              </a:schemeClr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 flipH="1" flipV="1">
            <a:off x="2842419" y="5169694"/>
            <a:ext cx="3003550" cy="1588"/>
          </a:xfrm>
          <a:prstGeom prst="line">
            <a:avLst/>
          </a:prstGeom>
          <a:ln w="50800">
            <a:solidFill>
              <a:schemeClr val="tx2">
                <a:lumMod val="75000"/>
              </a:schemeClr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401763" y="3879850"/>
            <a:ext cx="2943225" cy="1588"/>
          </a:xfrm>
          <a:prstGeom prst="line">
            <a:avLst/>
          </a:prstGeom>
          <a:ln w="50800">
            <a:solidFill>
              <a:schemeClr val="tx2">
                <a:lumMod val="75000"/>
              </a:schemeClr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593975" y="2468563"/>
            <a:ext cx="1751013" cy="1096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Quality of Life Indicators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344988" y="2468563"/>
            <a:ext cx="1751012" cy="1096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Datasets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&amp;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Stewards</a:t>
            </a:r>
          </a:p>
        </p:txBody>
      </p:sp>
      <p:cxnSp>
        <p:nvCxnSpPr>
          <p:cNvPr id="46" name="Straight Connector 45"/>
          <p:cNvCxnSpPr/>
          <p:nvPr/>
        </p:nvCxnSpPr>
        <p:spPr>
          <a:xfrm rot="10800000">
            <a:off x="4343400" y="3878263"/>
            <a:ext cx="2378075" cy="2106612"/>
          </a:xfrm>
          <a:prstGeom prst="line">
            <a:avLst/>
          </a:prstGeom>
          <a:ln w="50800">
            <a:solidFill>
              <a:schemeClr val="tx2">
                <a:lumMod val="40000"/>
                <a:lumOff val="6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4343400" y="4135438"/>
            <a:ext cx="1946275" cy="1096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Platform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&amp;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Technologies</a:t>
            </a:r>
          </a:p>
        </p:txBody>
      </p:sp>
      <p:cxnSp>
        <p:nvCxnSpPr>
          <p:cNvPr id="49" name="Straight Connector 48"/>
          <p:cNvCxnSpPr/>
          <p:nvPr/>
        </p:nvCxnSpPr>
        <p:spPr>
          <a:xfrm flipV="1">
            <a:off x="1985963" y="3878263"/>
            <a:ext cx="2357437" cy="2106612"/>
          </a:xfrm>
          <a:prstGeom prst="line">
            <a:avLst/>
          </a:prstGeom>
          <a:ln w="50800">
            <a:solidFill>
              <a:schemeClr val="tx2">
                <a:lumMod val="40000"/>
                <a:lumOff val="6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730750" y="842963"/>
            <a:ext cx="1751013" cy="641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Data Stewards Group Meetings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721475" y="2360613"/>
            <a:ext cx="1751013" cy="641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1:1 with Data Stewards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721475" y="4319588"/>
            <a:ext cx="1751013" cy="9159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Online Community Platform 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344988" y="5980113"/>
            <a:ext cx="2574925" cy="641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Synching with other local resources /  technologies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398713" y="4135438"/>
            <a:ext cx="1946275" cy="1096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rPr>
              <a:t>Reflection for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rPr>
              <a:t>Decision-Making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66725" y="4505325"/>
            <a:ext cx="1752600" cy="366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Residents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985963" y="5980113"/>
            <a:ext cx="1751012" cy="641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Institutions / Sectors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Platform &amp; Technologies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953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500" dirty="0" smtClean="0"/>
              <a:t>Update on the Urban Institute Contract</a:t>
            </a:r>
          </a:p>
          <a:p>
            <a:pPr>
              <a:lnSpc>
                <a:spcPct val="80000"/>
              </a:lnSpc>
            </a:pPr>
            <a:r>
              <a:rPr lang="en-US" sz="2500" dirty="0" err="1" smtClean="0"/>
              <a:t>Weebly</a:t>
            </a:r>
            <a:r>
              <a:rPr lang="en-US" sz="2500" dirty="0" smtClean="0"/>
              <a:t> website updated </a:t>
            </a:r>
          </a:p>
          <a:p>
            <a:pPr>
              <a:lnSpc>
                <a:spcPct val="80000"/>
              </a:lnSpc>
            </a:pPr>
            <a:r>
              <a:rPr lang="en-US" sz="2500" dirty="0" smtClean="0"/>
              <a:t>Data Maintenance:</a:t>
            </a:r>
          </a:p>
          <a:p>
            <a:pPr lvl="1">
              <a:lnSpc>
                <a:spcPct val="80000"/>
              </a:lnSpc>
            </a:pPr>
            <a:r>
              <a:rPr lang="en-US" sz="2100" dirty="0" smtClean="0"/>
              <a:t>Keep eyes open for inconsistencies</a:t>
            </a:r>
          </a:p>
          <a:p>
            <a:pPr lvl="1">
              <a:lnSpc>
                <a:spcPct val="80000"/>
              </a:lnSpc>
            </a:pPr>
            <a:r>
              <a:rPr lang="en-US" sz="2100" dirty="0" smtClean="0"/>
              <a:t>Annotations/asterisks for explanations of indicators of well-being (</a:t>
            </a:r>
            <a:r>
              <a:rPr lang="en-US" sz="2100" dirty="0" err="1" smtClean="0"/>
              <a:t>eg</a:t>
            </a:r>
            <a:r>
              <a:rPr lang="en-US" sz="2100" dirty="0" smtClean="0"/>
              <a:t> FCAT scores)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smtClean="0"/>
              <a:t>www.sccommunitydatacollaborative.weebly.com</a:t>
            </a: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 cstate="print"/>
          <a:srcRect l="5469" t="8333" r="1563" b="6250"/>
          <a:stretch>
            <a:fillRect/>
          </a:stretch>
        </p:blipFill>
        <p:spPr bwMode="auto">
          <a:xfrm>
            <a:off x="1143000" y="1676400"/>
            <a:ext cx="6400800" cy="441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Datasets &amp; Data Stewards</a:t>
            </a:r>
          </a:p>
        </p:txBody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School </a:t>
            </a:r>
            <a:r>
              <a:rPr lang="en-US" dirty="0"/>
              <a:t>district data</a:t>
            </a:r>
          </a:p>
          <a:p>
            <a:r>
              <a:rPr lang="en-US" dirty="0"/>
              <a:t>Census Blocks </a:t>
            </a:r>
            <a:r>
              <a:rPr lang="en-US" dirty="0" smtClean="0"/>
              <a:t>Groups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/>
              <a:t>Neighborhoods</a:t>
            </a:r>
          </a:p>
          <a:p>
            <a:r>
              <a:rPr lang="en-US" dirty="0"/>
              <a:t>Sheriff’s Office IT Dept</a:t>
            </a:r>
          </a:p>
          <a:p>
            <a:r>
              <a:rPr lang="en-US" dirty="0"/>
              <a:t>Sarasota County Government IT &amp; GIS </a:t>
            </a:r>
          </a:p>
          <a:p>
            <a:r>
              <a:rPr lang="en-US" dirty="0"/>
              <a:t>Other datasets/stewards?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Quality of Life Indicators</a:t>
            </a:r>
          </a:p>
        </p:txBody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Reports on weebly website</a:t>
            </a:r>
          </a:p>
          <a:p>
            <a:r>
              <a:rPr lang="en-US"/>
              <a:t>Asterisks/annotations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smtClean="0"/>
              <a:t>Reflection for Decision-Making </a:t>
            </a:r>
          </a:p>
        </p:txBody>
      </p:sp>
      <p:sp>
        <p:nvSpPr>
          <p:cNvPr id="29698" name="TextBox 3"/>
          <p:cNvSpPr txBox="1">
            <a:spLocks noChangeArrowheads="1"/>
          </p:cNvSpPr>
          <p:nvPr/>
        </p:nvSpPr>
        <p:spPr bwMode="auto">
          <a:xfrm>
            <a:off x="381000" y="2209800"/>
            <a:ext cx="8382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600" dirty="0" smtClean="0">
                <a:latin typeface="Calibri" pitchFamily="-72" charset="0"/>
              </a:rPr>
              <a:t>-What it means to be a partner in the Data Collaborative</a:t>
            </a:r>
          </a:p>
          <a:p>
            <a:r>
              <a:rPr lang="en-US" sz="3600" dirty="0" smtClean="0">
                <a:latin typeface="Calibri" pitchFamily="-72" charset="0"/>
              </a:rPr>
              <a:t>-Lisa </a:t>
            </a:r>
            <a:r>
              <a:rPr lang="en-US" sz="3600" dirty="0" err="1">
                <a:latin typeface="Calibri" pitchFamily="-72" charset="0"/>
              </a:rPr>
              <a:t>Nisenson’s</a:t>
            </a:r>
            <a:r>
              <a:rPr lang="en-US" sz="3600" dirty="0">
                <a:latin typeface="Calibri" pitchFamily="-72" charset="0"/>
              </a:rPr>
              <a:t> article in This Week in Sarasota</a:t>
            </a:r>
          </a:p>
          <a:p>
            <a:r>
              <a:rPr lang="en-US" sz="3600" dirty="0">
                <a:latin typeface="Calibri" pitchFamily="-72" charset="0"/>
              </a:rPr>
              <a:t>-Generating examples of people using and reflecting on data resources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smtClean="0"/>
              <a:t>Topics/format for future agendas</a:t>
            </a:r>
          </a:p>
        </p:txBody>
      </p:sp>
      <p:sp>
        <p:nvSpPr>
          <p:cNvPr id="32770" name="TextBox 3"/>
          <p:cNvSpPr txBox="1">
            <a:spLocks noChangeArrowheads="1"/>
          </p:cNvSpPr>
          <p:nvPr/>
        </p:nvSpPr>
        <p:spPr bwMode="auto">
          <a:xfrm>
            <a:off x="381000" y="1779588"/>
            <a:ext cx="83058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600">
                <a:latin typeface="Calibri" pitchFamily="-72" charset="0"/>
              </a:rPr>
              <a:t>-Meeting on 3rd Wednesdays at 3pm?</a:t>
            </a:r>
          </a:p>
          <a:p>
            <a:r>
              <a:rPr lang="en-US" sz="3600">
                <a:latin typeface="Calibri" pitchFamily="-72" charset="0"/>
              </a:rPr>
              <a:t>-Twin Lakes Park or other locations?</a:t>
            </a:r>
          </a:p>
          <a:p>
            <a:r>
              <a:rPr lang="en-US" sz="3600">
                <a:latin typeface="Calibri" pitchFamily="-72" charset="0"/>
              </a:rPr>
              <a:t>-Printed agendas or e-agenda?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468</Words>
  <Application>Microsoft Office PowerPoint</Application>
  <PresentationFormat>On-screen Show (4:3)</PresentationFormat>
  <Paragraphs>72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Agenda</vt:lpstr>
      <vt:lpstr>Developing a Community Data Collaborative</vt:lpstr>
      <vt:lpstr>Platform &amp; Technologies</vt:lpstr>
      <vt:lpstr>www.sccommunitydatacollaborative.weebly.com</vt:lpstr>
      <vt:lpstr>Datasets &amp; Data Stewards</vt:lpstr>
      <vt:lpstr>Quality of Life Indicators</vt:lpstr>
      <vt:lpstr>Reflection for Decision-Making </vt:lpstr>
      <vt:lpstr>Topics/format for future agendas</vt:lpstr>
      <vt:lpstr>Final Announcements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apinto</dc:creator>
  <cp:lastModifiedBy>colleen</cp:lastModifiedBy>
  <cp:revision>23</cp:revision>
  <dcterms:created xsi:type="dcterms:W3CDTF">2012-09-17T17:41:11Z</dcterms:created>
  <dcterms:modified xsi:type="dcterms:W3CDTF">2012-11-30T14:13:59Z</dcterms:modified>
</cp:coreProperties>
</file>